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302" r:id="rId5"/>
    <p:sldId id="280" r:id="rId6"/>
    <p:sldId id="304" r:id="rId7"/>
    <p:sldId id="309" r:id="rId8"/>
    <p:sldId id="310" r:id="rId9"/>
    <p:sldId id="319" r:id="rId10"/>
    <p:sldId id="320" r:id="rId11"/>
    <p:sldId id="311" r:id="rId12"/>
    <p:sldId id="316" r:id="rId13"/>
    <p:sldId id="305" r:id="rId14"/>
    <p:sldId id="313" r:id="rId15"/>
    <p:sldId id="315" r:id="rId16"/>
    <p:sldId id="317" r:id="rId17"/>
    <p:sldId id="306" r:id="rId18"/>
    <p:sldId id="312" r:id="rId19"/>
    <p:sldId id="297" r:id="rId20"/>
    <p:sldId id="263" r:id="rId21"/>
    <p:sldId id="314" r:id="rId22"/>
    <p:sldId id="318" r:id="rId23"/>
    <p:sldId id="28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继伟" initials="张" lastIdx="1" clrIdx="0">
    <p:extLst>
      <p:ext uri="{19B8F6BF-5375-455C-9EA6-DF929625EA0E}">
        <p15:presenceInfo xmlns:p15="http://schemas.microsoft.com/office/powerpoint/2012/main" userId="791d4cc7c654e4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FC"/>
    <a:srgbClr val="00F6FB"/>
    <a:srgbClr val="EF89CD"/>
    <a:srgbClr val="00B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EF112-C14B-45D3-9785-E1F51824565F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87BD6-CA4A-447F-B709-8D97E1ABE9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4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21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00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8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49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23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276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4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013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146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91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0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8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7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87BD6-CA4A-447F-B709-8D97E1ABE9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7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4726550" y="351241"/>
            <a:ext cx="273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</a:p>
        </p:txBody>
      </p:sp>
      <p:sp>
        <p:nvSpPr>
          <p:cNvPr id="9" name="椭圆 8"/>
          <p:cNvSpPr/>
          <p:nvPr userDrawn="1"/>
        </p:nvSpPr>
        <p:spPr>
          <a:xfrm>
            <a:off x="4038530" y="7847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5129453" y="8339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7443078" y="8339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6222570" y="7847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>
            <a:stCxn id="9" idx="6"/>
            <a:endCxn id="10" idx="2"/>
          </p:cNvCxnSpPr>
          <p:nvPr userDrawn="1"/>
        </p:nvCxnSpPr>
        <p:spPr>
          <a:xfrm>
            <a:off x="4433738" y="982658"/>
            <a:ext cx="695715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6"/>
            <a:endCxn id="12" idx="2"/>
          </p:cNvCxnSpPr>
          <p:nvPr userDrawn="1"/>
        </p:nvCxnSpPr>
        <p:spPr>
          <a:xfrm>
            <a:off x="5426302" y="982658"/>
            <a:ext cx="79626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2" idx="6"/>
            <a:endCxn id="11" idx="2"/>
          </p:cNvCxnSpPr>
          <p:nvPr userDrawn="1"/>
        </p:nvCxnSpPr>
        <p:spPr>
          <a:xfrm>
            <a:off x="6617778" y="982658"/>
            <a:ext cx="82530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8024244" y="2535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6" idx="3"/>
            <a:endCxn id="11" idx="7"/>
          </p:cNvCxnSpPr>
          <p:nvPr userDrawn="1"/>
        </p:nvCxnSpPr>
        <p:spPr>
          <a:xfrm flipH="1">
            <a:off x="7696454" y="591503"/>
            <a:ext cx="385667" cy="2860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BD26E-7C49-4B48-B1A6-F17A83100120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19ECF-507B-4901-907F-D533EB818B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" y="423812"/>
            <a:ext cx="10386981" cy="64341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70633" y="2722245"/>
            <a:ext cx="3652004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  <p:sp>
        <p:nvSpPr>
          <p:cNvPr id="14" name="矩形 13"/>
          <p:cNvSpPr/>
          <p:nvPr/>
        </p:nvSpPr>
        <p:spPr>
          <a:xfrm>
            <a:off x="3354705" y="3829050"/>
            <a:ext cx="5624830" cy="13655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实验四线性回归</a:t>
            </a:r>
            <a:endParaRPr lang="en-US" altLang="zh-CN" sz="3600" b="1" dirty="0">
              <a:solidFill>
                <a:srgbClr val="00B6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ID3,C4.5,CART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782544-E033-451F-9258-535868055386}"/>
              </a:ext>
            </a:extLst>
          </p:cNvPr>
          <p:cNvSpPr txBox="1"/>
          <p:nvPr/>
        </p:nvSpPr>
        <p:spPr>
          <a:xfrm>
            <a:off x="8640661" y="5795512"/>
            <a:ext cx="2776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计科</a:t>
            </a:r>
            <a:r>
              <a:rPr lang="en-US" altLang="zh-CN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1802</a:t>
            </a:r>
            <a:r>
              <a:rPr lang="zh-CN" altLang="en-US" sz="20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张继伟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ldLvl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E2496-3753-4A9D-B790-586C28BD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" y="850721"/>
            <a:ext cx="2598645" cy="5631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/>
              <p:nvPr/>
            </p:nvSpPr>
            <p:spPr>
              <a:xfrm>
                <a:off x="2797376" y="1036865"/>
                <a:ext cx="6750554" cy="1355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18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16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Entropy(S)=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18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</m:e>
                    </m:func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6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=0.9975</m:t>
                        </m:r>
                      </m:e>
                    </m:func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6" y="1036865"/>
                <a:ext cx="6750554" cy="1355179"/>
              </a:xfrm>
              <a:prstGeom prst="rect">
                <a:avLst/>
              </a:prstGeom>
              <a:blipFill>
                <a:blip r:embed="rId4"/>
                <a:stretch>
                  <a:fillRect l="-1445" t="-3604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/>
              <p:nvPr/>
            </p:nvSpPr>
            <p:spPr>
              <a:xfrm>
                <a:off x="2709291" y="2301223"/>
                <a:ext cx="7055493" cy="2278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利用促销类别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C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来分类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22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12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Entropy(yes)=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9024</m:t>
                        </m:r>
                      </m:e>
                    </m:func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Entropy(no)=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0.8113</m:t>
                        </m:r>
                      </m:e>
                    </m:func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91" y="2301223"/>
                <a:ext cx="7055493" cy="2278252"/>
              </a:xfrm>
              <a:prstGeom prst="rect">
                <a:avLst/>
              </a:prstGeom>
              <a:blipFill>
                <a:blip r:embed="rId5"/>
                <a:stretch>
                  <a:fillRect l="-1295" t="-2139" b="-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/>
              <p:nvPr/>
            </p:nvSpPr>
            <p:spPr>
              <a:xfrm>
                <a:off x="2797376" y="4636494"/>
                <a:ext cx="6522793" cy="1387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划分后的信息熵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Entropy(S|C)=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Entropy(yes)+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Entropy(no)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           =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0.8702</a:t>
                </a:r>
                <a:endParaRPr lang="zh-CN" alt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6" y="4636494"/>
                <a:ext cx="6522793" cy="1387880"/>
              </a:xfrm>
              <a:prstGeom prst="rect">
                <a:avLst/>
              </a:prstGeom>
              <a:blipFill>
                <a:blip r:embed="rId6"/>
                <a:stretch>
                  <a:fillRect l="-1495" t="-3524" b="-7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2C382D0-682E-4A76-8BA6-D093714218AE}"/>
              </a:ext>
            </a:extLst>
          </p:cNvPr>
          <p:cNvSpPr txBox="1"/>
          <p:nvPr/>
        </p:nvSpPr>
        <p:spPr>
          <a:xfrm>
            <a:off x="2709292" y="5830152"/>
            <a:ext cx="716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信息收益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Entropy(S)-Entropy(S|C)=</a:t>
            </a:r>
            <a:r>
              <a:rPr lang="en-US" altLang="zh-CN" sz="2400" dirty="0">
                <a:solidFill>
                  <a:schemeClr val="bg1"/>
                </a:solidFill>
                <a:latin typeface="Cambria Math" panose="02040503050406030204" pitchFamily="18" charset="0"/>
              </a:rPr>
              <a:t>0.1273</a:t>
            </a:r>
            <a:endParaRPr lang="zh-CN" altLang="en-US" sz="24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FF80F4-D61B-42A2-8FB9-0C39AED94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7930" y="0"/>
            <a:ext cx="2621507" cy="37112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1FAFC7-0ED9-487F-97DA-BE64EE307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930" y="3689395"/>
            <a:ext cx="2606266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3ED8AC-E19A-41EC-BEE1-EE1BD8C91D08}"/>
              </a:ext>
            </a:extLst>
          </p:cNvPr>
          <p:cNvSpPr txBox="1"/>
          <p:nvPr/>
        </p:nvSpPr>
        <p:spPr>
          <a:xfrm>
            <a:off x="352338" y="741521"/>
            <a:ext cx="114341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具体算法过程：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初始化信息增益的阈值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ε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判断样本是否为同一类输出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，如果是则返回单节点树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。标记类别为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endParaRPr lang="zh-CN" altLang="en-US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判断特征是否为空，如果是则返回单节点树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，标记类别为样本中输出类别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实例数最多的类别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计算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中的各个特征（一共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n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个）对输出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的信息增益，选择信息增益最大的特征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endParaRPr lang="zh-CN" altLang="en-US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如果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的信息增益小于阈值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ε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，标记类别为样本中输出类别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实例数最多的类别。</a:t>
            </a:r>
          </a:p>
          <a:p>
            <a:pPr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否则，按特征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的不同值</a:t>
            </a:r>
            <a:r>
              <a:rPr lang="en-US" altLang="zh-CN" sz="2400" b="0" i="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将对应的样本输出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分成不同的类别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。每个类别产生一个子节点。对应特征值为</a:t>
            </a:r>
            <a:r>
              <a:rPr lang="en-US" altLang="zh-CN" sz="2400" b="0" i="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。返回增加了节点的数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</a:t>
            </a:r>
            <a:endParaRPr lang="en-US" altLang="zh-CN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indent="-457200"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对于所有子节点，令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 = Di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 ，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 = A- {Ag}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递归调用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2-6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步，得到子树</a:t>
            </a:r>
            <a:r>
              <a:rPr lang="en-US" altLang="zh-CN" sz="2400" dirty="0" err="1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Ti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并返回。</a:t>
            </a:r>
          </a:p>
        </p:txBody>
      </p:sp>
    </p:spTree>
    <p:extLst>
      <p:ext uri="{BB962C8B-B14F-4D97-AF65-F5344CB8AC3E}">
        <p14:creationId xmlns:p14="http://schemas.microsoft.com/office/powerpoint/2010/main" val="140665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代码实现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CECC27-C31E-4F31-AA31-059DB281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32" y="216855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8D98FC-E52A-4A43-8B1F-50DBDF045138}"/>
              </a:ext>
            </a:extLst>
          </p:cNvPr>
          <p:cNvSpPr txBox="1"/>
          <p:nvPr/>
        </p:nvSpPr>
        <p:spPr>
          <a:xfrm>
            <a:off x="1951838" y="1048624"/>
            <a:ext cx="82883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是是基于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算法进行改进后的一种重要算法，</a:t>
            </a:r>
            <a:endParaRPr lang="en-US" altLang="zh-CN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just" fontAlgn="base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相比于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算法，改进有如下几个要点：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用信息增益率来选择属性。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选择属性用的是子树的信息增益，而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用的是信息增益率。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在决策树构造过程中进行剪枝，因为某些具有很少元素的结点可能会使构造的决策树过适应（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Overfitting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），如果不考虑这些结点可能会更好。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对非离散数据也能处理。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能够对不完整数据进行处理。</a:t>
            </a:r>
          </a:p>
        </p:txBody>
      </p:sp>
    </p:spTree>
    <p:extLst>
      <p:ext uri="{BB962C8B-B14F-4D97-AF65-F5344CB8AC3E}">
        <p14:creationId xmlns:p14="http://schemas.microsoft.com/office/powerpoint/2010/main" val="346930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信息增益率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A7D92C-EF6A-45FE-90FD-B8955DAA1DA6}"/>
                  </a:ext>
                </a:extLst>
              </p:cNvPr>
              <p:cNvSpPr txBox="1"/>
              <p:nvPr/>
            </p:nvSpPr>
            <p:spPr>
              <a:xfrm>
                <a:off x="1468073" y="1073791"/>
                <a:ext cx="8447714" cy="4417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计算属性分裂信息度量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用分裂</a:t>
                </a:r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信息度量来考虑某种属性进行分裂时分支的数量信息和尺寸信息，我们把这些信息称为属性的内在信息。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信息增益率</a:t>
                </a:r>
                <a:r>
                  <a:rPr lang="en-US" altLang="zh-CN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</a:t>
                </a:r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信息增益 </a:t>
                </a:r>
                <a:r>
                  <a:rPr lang="en-US" altLang="zh-CN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/ </a:t>
                </a:r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内在信息，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会</a:t>
                </a:r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导致属性的重要性随着内在信息的增大而减小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假设信息增益为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Gain,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信息增益率为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IGR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对于某个类别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C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的取值是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每一个取值出现的概率分别是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…,P(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此时内在信息就可以表示为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H(C)=-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24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) 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信息增益率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IGR=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𝐺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ain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𝐻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𝐶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DA7D92C-EF6A-45FE-90FD-B8955DAA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1073791"/>
                <a:ext cx="8447714" cy="4417171"/>
              </a:xfrm>
              <a:prstGeom prst="rect">
                <a:avLst/>
              </a:prstGeom>
              <a:blipFill>
                <a:blip r:embed="rId3"/>
                <a:stretch>
                  <a:fillRect l="-1154" t="-1103" r="-649" b="-5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2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3ED8AC-E19A-41EC-BEE1-EE1BD8C91D08}"/>
              </a:ext>
            </a:extLst>
          </p:cNvPr>
          <p:cNvSpPr txBox="1"/>
          <p:nvPr/>
        </p:nvSpPr>
        <p:spPr>
          <a:xfrm>
            <a:off x="352338" y="741521"/>
            <a:ext cx="1143419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具体算法过程：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初始化信息增益的阈值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ε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判断样本是否为同一类输出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，如果是则返回单节点树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。标记类别为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endParaRPr lang="zh-CN" altLang="en-US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判断特征是否为空，如果是则返回单节点树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，标记类别为样本中输出类别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实例数最多的类别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计算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中的各个特征（一共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n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个）对输出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的信息增益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率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，选择信息增益率最大的特征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endParaRPr lang="zh-CN" altLang="en-US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如果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的信息增益率小于阈值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ε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，则返回单节点树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，标记类别为样本中输出类别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实例数最多的类别。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否则，按特征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的不同值</a:t>
            </a:r>
            <a:r>
              <a:rPr lang="en-US" altLang="zh-CN" sz="2400" b="0" i="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将对应的样本输出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分成不同的类别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。每个类别产生一个子节点。对应特征值为</a:t>
            </a:r>
            <a:r>
              <a:rPr lang="en-US" altLang="zh-CN" sz="2400" b="0" i="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en-US" altLang="zh-CN" sz="2400" b="0" i="0" baseline="-2500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。返回增加了节点的数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</a:t>
            </a:r>
          </a:p>
          <a:p>
            <a:pPr algn="l">
              <a:buFont typeface="+mj-lt"/>
              <a:buAutoNum type="arabicPeriod"/>
            </a:pP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对于所有子节点，令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 = D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 ，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 = A- {A</a:t>
            </a:r>
            <a:r>
              <a:rPr lang="en-US" altLang="zh-CN" sz="2400" b="0" i="0" baseline="-2500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}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递归调用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2-6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步，得到子树</a:t>
            </a:r>
            <a:r>
              <a:rPr lang="en-US" altLang="zh-CN" sz="2400" b="0" i="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en-US" altLang="zh-CN" sz="2400" b="0" i="0" baseline="-25000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并返回。</a:t>
            </a:r>
          </a:p>
          <a:p>
            <a:endParaRPr lang="zh-CN" altLang="en-US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1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代码实现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CECC27-C31E-4F31-AA31-059DB281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CART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87F900-3910-4627-9B40-06B28EEDDE98}"/>
                  </a:ext>
                </a:extLst>
              </p:cNvPr>
              <p:cNvSpPr txBox="1"/>
              <p:nvPr/>
            </p:nvSpPr>
            <p:spPr>
              <a:xfrm>
                <a:off x="1570139" y="1048624"/>
                <a:ext cx="9051721" cy="4969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CART</a:t>
                </a:r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分类树算法使用基尼系数来代替信息增益比，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基尼系数代表了模型的不纯度，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b="0" i="0" dirty="0">
                    <a:solidFill>
                      <a:schemeClr val="bg1"/>
                    </a:solidFill>
                    <a:effectLst/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基尼系数越小，不纯度越低，特征越好。</a:t>
                </a:r>
                <a:endParaRPr lang="en-US" altLang="zh-CN" sz="2400" b="0" i="0" dirty="0">
                  <a:solidFill>
                    <a:schemeClr val="bg1"/>
                  </a:solidFill>
                  <a:effectLst/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假设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K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个类别，第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k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个类别的概率为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p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概率分布的基尼系数表达式：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Gini(p)=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𝐾</m:t>
                        </m:r>
                      </m:sup>
                      <m:e>
                        <m: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(1−</m:t>
                        </m:r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=1-</a:t>
                </a:r>
                <a:r>
                  <a:rPr lang="en-US" altLang="zh-CN" sz="2400" dirty="0">
                    <a:solidFill>
                      <a:schemeClr val="bg1"/>
                    </a:solidFill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对于样本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D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，个数为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|D|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，假设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K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个类别，第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k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个类别的数量为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|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，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则样本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D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的基尼系数表达式：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Gini(D)=1-</a:t>
                </a:r>
                <a:r>
                  <a:rPr lang="en-US" altLang="zh-CN" sz="2400" dirty="0">
                    <a:solidFill>
                      <a:schemeClr val="bg1"/>
                    </a:solidFill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𝑘</m:t>
                        </m:r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方正仿宋简体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方正仿宋简体" panose="03000509000000000000" pitchFamily="65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方正仿宋简体" panose="03000509000000000000" pitchFamily="65" charset="-122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方正仿宋简体" panose="03000509000000000000" pitchFamily="65" charset="-122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方正仿宋简体" panose="03000509000000000000" pitchFamily="65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方正仿宋简体" panose="03000509000000000000" pitchFamily="65" charset="-122"/>
                                      </a:rPr>
                                      <m:t>𝐷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对于二分类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Gini(p)=2p(1-p)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Gini(D)=</a:t>
                </a:r>
                <a:r>
                  <a:rPr lang="en-US" altLang="zh-CN" sz="2400" dirty="0">
                    <a:solidFill>
                      <a:schemeClr val="bg1"/>
                    </a:solidFill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Gini</m:t>
                    </m:r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+</a:t>
                </a:r>
                <a:r>
                  <a:rPr lang="en-US" altLang="zh-CN" sz="2400" dirty="0">
                    <a:solidFill>
                      <a:schemeClr val="bg1"/>
                    </a:solidFill>
                    <a:ea typeface="方正仿宋简体" panose="03000509000000000000" pitchFamily="65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𝐷</m:t>
                            </m:r>
                          </m:e>
                        </m:d>
                      </m:den>
                    </m:f>
                    <m:r>
                      <m:rPr>
                        <m:sty m:val="p"/>
                      </m:rP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Gini</m:t>
                    </m:r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2</m:t>
                        </m:r>
                      </m:sub>
                    </m:sSub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)</m:t>
                    </m:r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C87F900-3910-4627-9B40-06B28EEDD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39" y="1048624"/>
                <a:ext cx="9051721" cy="4969245"/>
              </a:xfrm>
              <a:prstGeom prst="rect">
                <a:avLst/>
              </a:prstGeom>
              <a:blipFill>
                <a:blip r:embed="rId3"/>
                <a:stretch>
                  <a:fillRect l="-1078" t="-9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34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CART</a:t>
            </a:r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算法流程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F70D9C-5B74-46E7-BAB6-F0456796930F}"/>
              </a:ext>
            </a:extLst>
          </p:cNvPr>
          <p:cNvSpPr txBox="1"/>
          <p:nvPr/>
        </p:nvSpPr>
        <p:spPr>
          <a:xfrm>
            <a:off x="746620" y="783609"/>
            <a:ext cx="1049462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具体算法过程：</a:t>
            </a: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1.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对于当前节点的数据集为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，如果样本个数小于阈值或没有特征，则返回决策子树，当前节点停止递归。</a:t>
            </a: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2.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计算样本集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的基尼系数，如果基尼系数小于阈值，则返回决策树子树，当前节点停止递归。</a:t>
            </a: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3.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计算当前节点现有的各个特征的各个特征值对数据集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的基尼系数，对于离散值和连续值的处理方法和基尼系数的计算见第二节。缺失值的处理方法和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算法里描述的相同。</a:t>
            </a: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4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在计算出来的各个特征的各个特征值对数据集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的基尼系数中，选择基尼系数最小的特征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和对应的特征值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。根据这个最优特征和最优特征值，把数据集划分成两部分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D1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和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D2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，同时建立当前节点的左右节点，做节点的数据集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D1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，右节点的数据集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为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D2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。</a:t>
            </a: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5.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对左右的子节点递归的调用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1-4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步，生成决策树。</a:t>
            </a:r>
          </a:p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对生成的决策树做预测的时候，假如测试集里的样本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落到了某个叶子节点，而节点里有多个训练样本。则对于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A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的类别预测采用的是这个叶子节点里概率最大的类别。</a:t>
            </a:r>
          </a:p>
          <a:p>
            <a:endParaRPr lang="zh-CN" altLang="en-US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52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代码实现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ACECC27-C31E-4F31-AA31-059DB2818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91037" y="1898134"/>
            <a:ext cx="4924810" cy="110799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>
            <a:spAutoFit/>
          </a:bodyPr>
          <a:lstStyle/>
          <a:p>
            <a:r>
              <a:rPr lang="zh-CN" altLang="en-US" sz="6600" b="1" dirty="0">
                <a:solidFill>
                  <a:srgbClr val="00B7F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62781" y="3173912"/>
            <a:ext cx="3669883" cy="2273299"/>
            <a:chOff x="-164683" y="3006132"/>
            <a:chExt cx="3669883" cy="22732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4683" y="3006132"/>
              <a:ext cx="3669883" cy="2273299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690662" y="3775117"/>
              <a:ext cx="2117090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题目简介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94881" y="3173912"/>
            <a:ext cx="3669883" cy="2273299"/>
            <a:chOff x="2667417" y="3006132"/>
            <a:chExt cx="3669883" cy="227329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417" y="3006132"/>
              <a:ext cx="3669883" cy="227329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504982" y="3775117"/>
              <a:ext cx="225996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决策树算法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317481" y="3173911"/>
            <a:ext cx="3669883" cy="2273299"/>
            <a:chOff x="5690017" y="3006131"/>
            <a:chExt cx="3669883" cy="227329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017" y="3006131"/>
              <a:ext cx="3669883" cy="227329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490117" y="3775116"/>
              <a:ext cx="2265045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00B6F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性能比较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文本框 95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3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3772237" y="154122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3492218" y="256070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3792478" y="207911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4111312" y="467675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878865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2866415" y="248482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4179089" y="3575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3998833" y="307445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椭圆 104"/>
          <p:cNvSpPr/>
          <p:nvPr/>
        </p:nvSpPr>
        <p:spPr>
          <a:xfrm>
            <a:off x="4795437" y="23436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4589541" y="182893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/>
          <p:cNvCxnSpPr>
            <a:stCxn id="101" idx="1"/>
            <a:endCxn id="136" idx="4"/>
          </p:cNvCxnSpPr>
          <p:nvPr/>
        </p:nvCxnSpPr>
        <p:spPr>
          <a:xfrm flipH="1" flipV="1">
            <a:off x="4400229" y="4472589"/>
            <a:ext cx="522109" cy="28309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13" idx="4"/>
            <a:endCxn id="103" idx="0"/>
          </p:cNvCxnSpPr>
          <p:nvPr/>
        </p:nvCxnSpPr>
        <p:spPr>
          <a:xfrm flipH="1">
            <a:off x="4376693" y="2788222"/>
            <a:ext cx="23536" cy="7871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00" idx="1"/>
            <a:endCxn id="138" idx="5"/>
          </p:cNvCxnSpPr>
          <p:nvPr/>
        </p:nvCxnSpPr>
        <p:spPr>
          <a:xfrm flipH="1" flipV="1">
            <a:off x="3935555" y="4431975"/>
            <a:ext cx="233634" cy="30276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06" idx="4"/>
            <a:endCxn id="105" idx="0"/>
          </p:cNvCxnSpPr>
          <p:nvPr/>
        </p:nvCxnSpPr>
        <p:spPr>
          <a:xfrm>
            <a:off x="4737966" y="2126309"/>
            <a:ext cx="255075" cy="2173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04" idx="4"/>
            <a:endCxn id="138" idx="1"/>
          </p:cNvCxnSpPr>
          <p:nvPr/>
        </p:nvCxnSpPr>
        <p:spPr>
          <a:xfrm flipH="1">
            <a:off x="3725652" y="3371823"/>
            <a:ext cx="421606" cy="84987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>
            <a:off x="4689491" y="298490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4202625" y="239231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5770072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椭圆 114"/>
          <p:cNvSpPr/>
          <p:nvPr/>
        </p:nvSpPr>
        <p:spPr>
          <a:xfrm>
            <a:off x="6803121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椭圆 115"/>
          <p:cNvSpPr/>
          <p:nvPr/>
        </p:nvSpPr>
        <p:spPr>
          <a:xfrm>
            <a:off x="3175431" y="181881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7" name="直接连接符 116"/>
          <p:cNvCxnSpPr>
            <a:stCxn id="116" idx="3"/>
            <a:endCxn id="98" idx="1"/>
          </p:cNvCxnSpPr>
          <p:nvPr/>
        </p:nvCxnSpPr>
        <p:spPr>
          <a:xfrm>
            <a:off x="3218904" y="2072634"/>
            <a:ext cx="316787" cy="53161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04" idx="6"/>
            <a:endCxn id="112" idx="1"/>
          </p:cNvCxnSpPr>
          <p:nvPr/>
        </p:nvCxnSpPr>
        <p:spPr>
          <a:xfrm flipV="1">
            <a:off x="4295682" y="3028458"/>
            <a:ext cx="437282" cy="194680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椭圆 118"/>
          <p:cNvSpPr/>
          <p:nvPr/>
        </p:nvSpPr>
        <p:spPr>
          <a:xfrm>
            <a:off x="8827378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7745767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1" name="直接连接符 120"/>
          <p:cNvCxnSpPr>
            <a:stCxn id="101" idx="6"/>
            <a:endCxn id="114" idx="2"/>
          </p:cNvCxnSpPr>
          <p:nvPr/>
        </p:nvCxnSpPr>
        <p:spPr>
          <a:xfrm>
            <a:off x="5175714" y="4860821"/>
            <a:ext cx="59435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14" idx="6"/>
            <a:endCxn id="115" idx="2"/>
          </p:cNvCxnSpPr>
          <p:nvPr/>
        </p:nvCxnSpPr>
        <p:spPr>
          <a:xfrm>
            <a:off x="6165280" y="4860821"/>
            <a:ext cx="637841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115" idx="6"/>
            <a:endCxn id="120" idx="2"/>
          </p:cNvCxnSpPr>
          <p:nvPr/>
        </p:nvCxnSpPr>
        <p:spPr>
          <a:xfrm>
            <a:off x="7099970" y="4860821"/>
            <a:ext cx="645797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20" idx="6"/>
            <a:endCxn id="119" idx="2"/>
          </p:cNvCxnSpPr>
          <p:nvPr/>
        </p:nvCxnSpPr>
        <p:spPr>
          <a:xfrm>
            <a:off x="8140975" y="4860821"/>
            <a:ext cx="686403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106" idx="3"/>
            <a:endCxn id="112" idx="1"/>
          </p:cNvCxnSpPr>
          <p:nvPr/>
        </p:nvCxnSpPr>
        <p:spPr>
          <a:xfrm>
            <a:off x="4633014" y="2082760"/>
            <a:ext cx="99950" cy="94569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7" idx="5"/>
            <a:endCxn id="105" idx="3"/>
          </p:cNvCxnSpPr>
          <p:nvPr/>
        </p:nvCxnSpPr>
        <p:spPr>
          <a:xfrm>
            <a:off x="4109568" y="1879148"/>
            <a:ext cx="743746" cy="80242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99" idx="7"/>
            <a:endCxn id="106" idx="3"/>
          </p:cNvCxnSpPr>
          <p:nvPr/>
        </p:nvCxnSpPr>
        <p:spPr>
          <a:xfrm flipV="1">
            <a:off x="4045854" y="2082760"/>
            <a:ext cx="587160" cy="3989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116" idx="5"/>
            <a:endCxn id="99" idx="1"/>
          </p:cNvCxnSpPr>
          <p:nvPr/>
        </p:nvCxnSpPr>
        <p:spPr>
          <a:xfrm>
            <a:off x="3428807" y="2072634"/>
            <a:ext cx="407144" cy="5002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03" idx="2"/>
            <a:endCxn id="132" idx="6"/>
          </p:cNvCxnSpPr>
          <p:nvPr/>
        </p:nvCxnSpPr>
        <p:spPr>
          <a:xfrm flipH="1">
            <a:off x="3410047" y="3773330"/>
            <a:ext cx="769042" cy="348527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椭圆 129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/>
          <p:cNvCxnSpPr>
            <a:stCxn id="130" idx="3"/>
            <a:endCxn id="119" idx="7"/>
          </p:cNvCxnSpPr>
          <p:nvPr/>
        </p:nvCxnSpPr>
        <p:spPr>
          <a:xfrm flipH="1">
            <a:off x="9080754" y="4452303"/>
            <a:ext cx="385667" cy="3033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椭圆 131"/>
          <p:cNvSpPr/>
          <p:nvPr/>
        </p:nvSpPr>
        <p:spPr>
          <a:xfrm>
            <a:off x="3113198" y="397317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3481696" y="34636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2751411" y="468495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3472280" y="473473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4251804" y="417521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4828037" y="412866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3682179" y="417815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>
            <a:stCxn id="135" idx="0"/>
            <a:endCxn id="132" idx="5"/>
          </p:cNvCxnSpPr>
          <p:nvPr/>
        </p:nvCxnSpPr>
        <p:spPr>
          <a:xfrm flipH="1" flipV="1">
            <a:off x="3366574" y="4226993"/>
            <a:ext cx="254131" cy="50774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34" idx="7"/>
            <a:endCxn id="138" idx="3"/>
          </p:cNvCxnSpPr>
          <p:nvPr/>
        </p:nvCxnSpPr>
        <p:spPr>
          <a:xfrm flipV="1">
            <a:off x="3088742" y="4431975"/>
            <a:ext cx="636910" cy="31096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35" idx="0"/>
            <a:endCxn id="137" idx="3"/>
          </p:cNvCxnSpPr>
          <p:nvPr/>
        </p:nvCxnSpPr>
        <p:spPr>
          <a:xfrm flipV="1">
            <a:off x="3620705" y="4466586"/>
            <a:ext cx="1265209" cy="26815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00" idx="1"/>
            <a:endCxn id="136" idx="4"/>
          </p:cNvCxnSpPr>
          <p:nvPr/>
        </p:nvCxnSpPr>
        <p:spPr>
          <a:xfrm flipV="1">
            <a:off x="4169189" y="4472589"/>
            <a:ext cx="231040" cy="26214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矩形 143"/>
          <p:cNvSpPr/>
          <p:nvPr/>
        </p:nvSpPr>
        <p:spPr>
          <a:xfrm>
            <a:off x="5097743" y="2929751"/>
            <a:ext cx="6743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性能比较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9" grpId="0" animBg="1"/>
      <p:bldP spid="120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性能比较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1F28A3-F981-402C-8D4F-39F224F1CFAA}"/>
              </a:ext>
            </a:extLst>
          </p:cNvPr>
          <p:cNvSpPr txBox="1"/>
          <p:nvPr/>
        </p:nvSpPr>
        <p:spPr>
          <a:xfrm>
            <a:off x="2871763" y="4709560"/>
            <a:ext cx="6531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和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生成的决策树是一样的。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但是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算法的运行时间更少。</a:t>
            </a:r>
            <a:b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</a:br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CART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生成的决策树不一样，运行时间最少。</a:t>
            </a:r>
            <a:endParaRPr lang="zh-CN" altLang="en-US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BD5213-5C45-4D6C-994F-D67DFFBA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41" y="850719"/>
            <a:ext cx="4160315" cy="329858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4801B82-9299-43A3-84FB-F7BCAB35C801}"/>
              </a:ext>
            </a:extLst>
          </p:cNvPr>
          <p:cNvSpPr txBox="1"/>
          <p:nvPr/>
        </p:nvSpPr>
        <p:spPr>
          <a:xfrm>
            <a:off x="4461278" y="1479436"/>
            <a:ext cx="749343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C4.5</a:t>
            </a:r>
            <a:endParaRPr lang="zh-CN" altLang="en-US" sz="2400" b="1" dirty="0"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E3DDD9-03BA-4638-9DFE-3685EB8E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56" y="857843"/>
            <a:ext cx="3972644" cy="329858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02FBA0F-84BE-4C47-83EB-45FF5AC45971}"/>
              </a:ext>
            </a:extLst>
          </p:cNvPr>
          <p:cNvSpPr txBox="1"/>
          <p:nvPr/>
        </p:nvSpPr>
        <p:spPr>
          <a:xfrm>
            <a:off x="11094329" y="1441504"/>
            <a:ext cx="841359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CART</a:t>
            </a:r>
            <a:endParaRPr lang="zh-CN" altLang="en-US" sz="2400" b="1" dirty="0"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128412B-D57B-4875-9F44-B6AD636C7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7" y="843597"/>
            <a:ext cx="4043494" cy="331282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969C47-FE66-4C00-B8D0-DE99E409F6E0}"/>
              </a:ext>
            </a:extLst>
          </p:cNvPr>
          <p:cNvSpPr txBox="1"/>
          <p:nvPr/>
        </p:nvSpPr>
        <p:spPr>
          <a:xfrm>
            <a:off x="2927968" y="1441531"/>
            <a:ext cx="646982" cy="4616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endParaRPr lang="zh-CN" altLang="en-US" sz="2400" b="1" dirty="0"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WEKA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0FFBBF-B3FD-4178-9750-019500DE8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21049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" y="423812"/>
            <a:ext cx="10386981" cy="643418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98878" y="2367171"/>
            <a:ext cx="36520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</a:p>
          <a:p>
            <a:pPr algn="ctr"/>
            <a:r>
              <a:rPr lang="en-US" altLang="zh-CN" sz="6600" b="1" dirty="0">
                <a:solidFill>
                  <a:srgbClr val="00B6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600" b="1" dirty="0">
              <a:solidFill>
                <a:srgbClr val="00B6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1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864837" y="154122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018981" y="232592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798459" y="245226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52552" y="4670139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404303" y="471940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2977421" y="28107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351957" y="374475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799205" y="378290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351455" y="218696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397932" y="159005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>
            <a:stCxn id="41" idx="1"/>
            <a:endCxn id="44" idx="6"/>
          </p:cNvCxnSpPr>
          <p:nvPr/>
        </p:nvCxnSpPr>
        <p:spPr>
          <a:xfrm flipH="1" flipV="1">
            <a:off x="4096054" y="3931593"/>
            <a:ext cx="351722" cy="831361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0" idx="7"/>
            <a:endCxn id="43" idx="3"/>
          </p:cNvCxnSpPr>
          <p:nvPr/>
        </p:nvCxnSpPr>
        <p:spPr>
          <a:xfrm flipV="1">
            <a:off x="4089883" y="4082681"/>
            <a:ext cx="319951" cy="645437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00634" y="313713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3752552" y="299509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422830" y="46455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13753" y="46947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515747" y="207677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4" name="直接连接符 53"/>
          <p:cNvCxnSpPr>
            <a:stCxn id="50" idx="6"/>
            <a:endCxn id="49" idx="1"/>
          </p:cNvCxnSpPr>
          <p:nvPr/>
        </p:nvCxnSpPr>
        <p:spPr>
          <a:xfrm flipV="1">
            <a:off x="4147760" y="3180682"/>
            <a:ext cx="296347" cy="123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8827378" y="469477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606870" y="46455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/>
          <p:cNvCxnSpPr>
            <a:stCxn id="41" idx="6"/>
          </p:cNvCxnSpPr>
          <p:nvPr/>
        </p:nvCxnSpPr>
        <p:spPr>
          <a:xfrm flipV="1">
            <a:off x="4701152" y="486808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51" idx="6"/>
            <a:endCxn id="52" idx="2"/>
          </p:cNvCxnSpPr>
          <p:nvPr/>
        </p:nvCxnSpPr>
        <p:spPr>
          <a:xfrm>
            <a:off x="5818038" y="4843458"/>
            <a:ext cx="695715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2" idx="6"/>
            <a:endCxn id="56" idx="2"/>
          </p:cNvCxnSpPr>
          <p:nvPr/>
        </p:nvCxnSpPr>
        <p:spPr>
          <a:xfrm>
            <a:off x="6810602" y="4843458"/>
            <a:ext cx="79626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6" idx="6"/>
            <a:endCxn id="55" idx="2"/>
          </p:cNvCxnSpPr>
          <p:nvPr/>
        </p:nvCxnSpPr>
        <p:spPr>
          <a:xfrm>
            <a:off x="8002078" y="4843458"/>
            <a:ext cx="82530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7" idx="4"/>
            <a:endCxn id="49" idx="0"/>
          </p:cNvCxnSpPr>
          <p:nvPr/>
        </p:nvCxnSpPr>
        <p:spPr>
          <a:xfrm>
            <a:off x="4062441" y="1937127"/>
            <a:ext cx="486618" cy="120000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0" idx="5"/>
            <a:endCxn id="43" idx="1"/>
          </p:cNvCxnSpPr>
          <p:nvPr/>
        </p:nvCxnSpPr>
        <p:spPr>
          <a:xfrm>
            <a:off x="4089883" y="3333019"/>
            <a:ext cx="319951" cy="469715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9" idx="6"/>
            <a:endCxn id="45" idx="3"/>
          </p:cNvCxnSpPr>
          <p:nvPr/>
        </p:nvCxnSpPr>
        <p:spPr>
          <a:xfrm flipV="1">
            <a:off x="4095308" y="2524888"/>
            <a:ext cx="314024" cy="7606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39" idx="7"/>
            <a:endCxn id="46" idx="3"/>
          </p:cNvCxnSpPr>
          <p:nvPr/>
        </p:nvCxnSpPr>
        <p:spPr>
          <a:xfrm flipV="1">
            <a:off x="4051835" y="1843873"/>
            <a:ext cx="389570" cy="65194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38" idx="5"/>
            <a:endCxn id="39" idx="2"/>
          </p:cNvCxnSpPr>
          <p:nvPr/>
        </p:nvCxnSpPr>
        <p:spPr>
          <a:xfrm>
            <a:off x="3272357" y="2579745"/>
            <a:ext cx="526102" cy="21209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53" idx="5"/>
            <a:endCxn id="39" idx="1"/>
          </p:cNvCxnSpPr>
          <p:nvPr/>
        </p:nvCxnSpPr>
        <p:spPr>
          <a:xfrm>
            <a:off x="3769123" y="2330601"/>
            <a:ext cx="72809" cy="16521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5" idx="3"/>
            <a:endCxn id="44" idx="7"/>
          </p:cNvCxnSpPr>
          <p:nvPr/>
        </p:nvCxnSpPr>
        <p:spPr>
          <a:xfrm flipH="1">
            <a:off x="4052581" y="2524888"/>
            <a:ext cx="356751" cy="130156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椭圆 67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/>
          <p:cNvCxnSpPr>
            <a:stCxn id="68" idx="3"/>
            <a:endCxn id="55" idx="7"/>
          </p:cNvCxnSpPr>
          <p:nvPr/>
        </p:nvCxnSpPr>
        <p:spPr>
          <a:xfrm flipH="1">
            <a:off x="9080754" y="4452303"/>
            <a:ext cx="385667" cy="2860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4950357" y="2909519"/>
            <a:ext cx="65398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题目简介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68" grpId="0" animBg="1"/>
      <p:bldP spid="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题目简介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C0344F-EB0C-40D9-AE69-00DCAB68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76" y="1495052"/>
            <a:ext cx="5639289" cy="15469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6ADDD3-E826-4C29-820F-15D559ACFE8D}"/>
              </a:ext>
            </a:extLst>
          </p:cNvPr>
          <p:cNvSpPr txBox="1"/>
          <p:nvPr/>
        </p:nvSpPr>
        <p:spPr>
          <a:xfrm>
            <a:off x="536895" y="2936909"/>
            <a:ext cx="11484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要点：</a:t>
            </a:r>
            <a:endParaRPr lang="en-US" altLang="zh-CN" sz="2400" b="1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天气（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weather?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周末（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weekend?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促销（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promotion?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）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  <a:sym typeface="Wingdings" panose="05000000000000000000" pitchFamily="2" charset="2"/>
              </a:rPr>
              <a:t>销量（</a:t>
            </a:r>
            <a:r>
              <a:rPr lang="en-US" altLang="zh-CN" sz="2400" b="0" i="0" u="none" strike="noStrike" dirty="0" err="1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sales_volume</a:t>
            </a:r>
            <a:r>
              <a:rPr lang="en-US" altLang="zh-CN" sz="2400" b="0" i="0" u="none" strike="noStrike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?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  <a:sym typeface="Wingdings" panose="05000000000000000000" pitchFamily="2" charset="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  <a:sym typeface="Wingdings" panose="05000000000000000000" pitchFamily="2" charset="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天气：好坏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周末：是否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促销：是否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销量：高低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2.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建立</a:t>
            </a:r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ID3,C4.5,CART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决策树算法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3.</a:t>
            </a:r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画出决策树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4E869F0-488E-4957-9287-70E29777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449585" cy="29901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542A48-5393-4B14-AB77-4BF117EB2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71" y="-2"/>
            <a:ext cx="4951729" cy="15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4984" y="589235"/>
            <a:ext cx="29899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2</a:t>
            </a:r>
            <a:endParaRPr lang="zh-CN" altLang="en-US" sz="344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80514" y="155496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24932" y="358251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992934" y="466206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11797" y="471260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043212" y="257940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575288" y="299227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628411" y="232548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0"/>
            <a:endCxn id="52" idx="5"/>
          </p:cNvCxnSpPr>
          <p:nvPr/>
        </p:nvCxnSpPr>
        <p:spPr>
          <a:xfrm flipH="1" flipV="1">
            <a:off x="4059667" y="2363467"/>
            <a:ext cx="131970" cy="21594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46" idx="0"/>
            <a:endCxn id="54" idx="5"/>
          </p:cNvCxnSpPr>
          <p:nvPr/>
        </p:nvCxnSpPr>
        <p:spPr>
          <a:xfrm flipH="1" flipV="1">
            <a:off x="3414260" y="3295796"/>
            <a:ext cx="49346" cy="27575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" idx="1"/>
            <a:endCxn id="38" idx="5"/>
          </p:cNvCxnSpPr>
          <p:nvPr/>
        </p:nvCxnSpPr>
        <p:spPr>
          <a:xfrm flipH="1" flipV="1">
            <a:off x="4296583" y="3292782"/>
            <a:ext cx="371822" cy="33328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7" idx="5"/>
          </p:cNvCxnSpPr>
          <p:nvPr/>
        </p:nvCxnSpPr>
        <p:spPr>
          <a:xfrm>
            <a:off x="4346882" y="3854080"/>
            <a:ext cx="409396" cy="18756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015458" y="4096429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561731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45249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146811" y="159825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stCxn id="35" idx="6"/>
            <a:endCxn id="53" idx="2"/>
          </p:cNvCxnSpPr>
          <p:nvPr/>
        </p:nvCxnSpPr>
        <p:spPr>
          <a:xfrm flipV="1">
            <a:off x="3053232" y="3192862"/>
            <a:ext cx="559142" cy="5068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53" idx="0"/>
            <a:endCxn id="51" idx="5"/>
          </p:cNvCxnSpPr>
          <p:nvPr/>
        </p:nvCxnSpPr>
        <p:spPr>
          <a:xfrm flipH="1" flipV="1">
            <a:off x="3678863" y="2855159"/>
            <a:ext cx="131115" cy="139750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37" idx="0"/>
            <a:endCxn id="46" idx="4"/>
          </p:cNvCxnSpPr>
          <p:nvPr/>
        </p:nvCxnSpPr>
        <p:spPr>
          <a:xfrm flipH="1" flipV="1">
            <a:off x="3463606" y="3868921"/>
            <a:ext cx="711616" cy="23608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827378" y="471213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803642" y="4662868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>
            <a:stCxn id="6" idx="6"/>
            <a:endCxn id="15" idx="2"/>
          </p:cNvCxnSpPr>
          <p:nvPr/>
        </p:nvCxnSpPr>
        <p:spPr>
          <a:xfrm flipV="1">
            <a:off x="4908646" y="4860821"/>
            <a:ext cx="653085" cy="4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5" idx="6"/>
            <a:endCxn id="16" idx="2"/>
          </p:cNvCxnSpPr>
          <p:nvPr/>
        </p:nvCxnSpPr>
        <p:spPr>
          <a:xfrm>
            <a:off x="5956939" y="4860821"/>
            <a:ext cx="788310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6" idx="6"/>
            <a:endCxn id="22" idx="2"/>
          </p:cNvCxnSpPr>
          <p:nvPr/>
        </p:nvCxnSpPr>
        <p:spPr>
          <a:xfrm>
            <a:off x="7042098" y="4860821"/>
            <a:ext cx="761544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2" idx="6"/>
            <a:endCxn id="21" idx="2"/>
          </p:cNvCxnSpPr>
          <p:nvPr/>
        </p:nvCxnSpPr>
        <p:spPr>
          <a:xfrm>
            <a:off x="8198850" y="4860821"/>
            <a:ext cx="628528" cy="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6" idx="0"/>
            <a:endCxn id="4" idx="3"/>
          </p:cNvCxnSpPr>
          <p:nvPr/>
        </p:nvCxnSpPr>
        <p:spPr>
          <a:xfrm flipV="1">
            <a:off x="3639721" y="3836337"/>
            <a:ext cx="1028684" cy="21368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7" idx="2"/>
            <a:endCxn id="51" idx="5"/>
          </p:cNvCxnSpPr>
          <p:nvPr/>
        </p:nvCxnSpPr>
        <p:spPr>
          <a:xfrm flipH="1">
            <a:off x="3678863" y="2728095"/>
            <a:ext cx="364349" cy="12706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9" idx="2"/>
            <a:endCxn id="7" idx="0"/>
          </p:cNvCxnSpPr>
          <p:nvPr/>
        </p:nvCxnSpPr>
        <p:spPr>
          <a:xfrm flipH="1">
            <a:off x="4191637" y="2474167"/>
            <a:ext cx="436774" cy="105242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17" idx="5"/>
            <a:endCxn id="7" idx="0"/>
          </p:cNvCxnSpPr>
          <p:nvPr/>
        </p:nvCxnSpPr>
        <p:spPr>
          <a:xfrm flipH="1">
            <a:off x="4191637" y="1852075"/>
            <a:ext cx="208550" cy="72733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17" idx="5"/>
            <a:endCxn id="9" idx="3"/>
          </p:cNvCxnSpPr>
          <p:nvPr/>
        </p:nvCxnSpPr>
        <p:spPr>
          <a:xfrm>
            <a:off x="4400187" y="1852075"/>
            <a:ext cx="271697" cy="72722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9" idx="3"/>
            <a:endCxn id="47" idx="6"/>
          </p:cNvCxnSpPr>
          <p:nvPr/>
        </p:nvCxnSpPr>
        <p:spPr>
          <a:xfrm flipH="1">
            <a:off x="4404759" y="2579303"/>
            <a:ext cx="267125" cy="113480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408544" y="411437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33" idx="3"/>
            <a:endCxn id="21" idx="7"/>
          </p:cNvCxnSpPr>
          <p:nvPr/>
        </p:nvCxnSpPr>
        <p:spPr>
          <a:xfrm flipH="1">
            <a:off x="9080754" y="4452303"/>
            <a:ext cx="385667" cy="3033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756383" y="355104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42117" y="405002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026797" y="41050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4043207" y="303896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4560353" y="404464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756382" y="411136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46" idx="3"/>
            <a:endCxn id="40" idx="7"/>
          </p:cNvCxnSpPr>
          <p:nvPr/>
        </p:nvCxnSpPr>
        <p:spPr>
          <a:xfrm flipH="1">
            <a:off x="3009758" y="3825372"/>
            <a:ext cx="348896" cy="32953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6" idx="1"/>
            <a:endCxn id="47" idx="4"/>
          </p:cNvCxnSpPr>
          <p:nvPr/>
        </p:nvCxnSpPr>
        <p:spPr>
          <a:xfrm flipH="1" flipV="1">
            <a:off x="4207155" y="3912059"/>
            <a:ext cx="448115" cy="84409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6" idx="0"/>
            <a:endCxn id="35" idx="5"/>
          </p:cNvCxnSpPr>
          <p:nvPr/>
        </p:nvCxnSpPr>
        <p:spPr>
          <a:xfrm flipH="1" flipV="1">
            <a:off x="3009759" y="3804862"/>
            <a:ext cx="629962" cy="24516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36" idx="0"/>
            <a:endCxn id="46" idx="4"/>
          </p:cNvCxnSpPr>
          <p:nvPr/>
        </p:nvCxnSpPr>
        <p:spPr>
          <a:xfrm flipH="1" flipV="1">
            <a:off x="3463606" y="3868921"/>
            <a:ext cx="176115" cy="181104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7" idx="7"/>
            <a:endCxn id="50" idx="3"/>
          </p:cNvCxnSpPr>
          <p:nvPr/>
        </p:nvCxnSpPr>
        <p:spPr>
          <a:xfrm flipV="1">
            <a:off x="4280173" y="3838960"/>
            <a:ext cx="779257" cy="309593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3315181" y="35715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009551" y="351615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39" idx="2"/>
            <a:endCxn id="5" idx="7"/>
          </p:cNvCxnSpPr>
          <p:nvPr/>
        </p:nvCxnSpPr>
        <p:spPr>
          <a:xfrm flipH="1">
            <a:off x="4330265" y="4242594"/>
            <a:ext cx="230088" cy="477446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8" idx="1"/>
            <a:endCxn id="7" idx="6"/>
          </p:cNvCxnSpPr>
          <p:nvPr/>
        </p:nvCxnSpPr>
        <p:spPr>
          <a:xfrm flipH="1" flipV="1">
            <a:off x="4340061" y="2728095"/>
            <a:ext cx="293104" cy="322158"/>
          </a:xfrm>
          <a:prstGeom prst="line">
            <a:avLst/>
          </a:prstGeom>
          <a:noFill/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015957" y="358513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425487" y="260133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22336" y="202554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3612374" y="2994909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076929" y="2957870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109101" y="2740449"/>
            <a:ext cx="49915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6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决策树算法</a:t>
            </a:r>
            <a:endParaRPr lang="en-US" altLang="zh-CN" sz="6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ID3,C4.5,CART</a:t>
            </a:r>
            <a:endParaRPr lang="zh-CN" altLang="en-US" sz="40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500"/>
                            </p:stCondLst>
                            <p:childTnLst>
                              <p:par>
                                <p:cTn id="1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5F1B2A-7C67-49C9-9AA3-0D58E103A929}"/>
              </a:ext>
            </a:extLst>
          </p:cNvPr>
          <p:cNvSpPr txBox="1"/>
          <p:nvPr/>
        </p:nvSpPr>
        <p:spPr>
          <a:xfrm>
            <a:off x="1971413" y="1266738"/>
            <a:ext cx="80618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是决策树的一种，它是基于</a:t>
            </a:r>
            <a:r>
              <a:rPr lang="zh-CN" altLang="en-US" sz="2400" b="1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奥卡姆剃刀原理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的，即用尽量用较少的东西做更多的事。</a:t>
            </a:r>
            <a:endParaRPr lang="en-US" altLang="zh-CN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/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在信息论中，期望信息越小，那么信息增益就越大，从而纯度就越高。</a:t>
            </a:r>
            <a:endParaRPr lang="en-US" altLang="zh-CN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算法的核心思想就是以信息增益来度量属性的选择，选择分裂后信息增益最大的属性进行分裂。</a:t>
            </a:r>
            <a:endParaRPr lang="en-US" altLang="zh-CN" sz="2400" b="0" i="0" dirty="0">
              <a:solidFill>
                <a:schemeClr val="bg1"/>
              </a:solidFill>
              <a:effectLst/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pPr algn="l"/>
            <a:r>
              <a:rPr lang="en-US" altLang="zh-CN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r>
              <a:rPr lang="zh-CN" altLang="en-US" sz="2400" b="0" i="0" dirty="0">
                <a:solidFill>
                  <a:schemeClr val="bg1"/>
                </a:solidFill>
                <a:effectLst/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算法采用自顶向下的贪婪搜索遍历可能的决策空间。</a:t>
            </a:r>
          </a:p>
        </p:txBody>
      </p:sp>
    </p:spTree>
    <p:extLst>
      <p:ext uri="{BB962C8B-B14F-4D97-AF65-F5344CB8AC3E}">
        <p14:creationId xmlns:p14="http://schemas.microsoft.com/office/powerpoint/2010/main" val="13818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信息熵与信息增益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64C34B4-A2B3-4058-9A91-A25A75EDE091}"/>
                  </a:ext>
                </a:extLst>
              </p:cNvPr>
              <p:cNvSpPr txBox="1"/>
              <p:nvPr/>
            </p:nvSpPr>
            <p:spPr>
              <a:xfrm>
                <a:off x="1258348" y="1023457"/>
                <a:ext cx="91440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对于一个分类系统来说，类别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C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是变量，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它的取值是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每一个类别出现的概率分别是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), …,P(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</a:p>
              <a:p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此时分类系统的熵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(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信息熵</a:t>
                </a:r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)</a:t>
                </a:r>
                <a:r>
                  <a:rPr lang="zh-CN" altLang="en-US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就可以表示为</a:t>
                </a:r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H(C)=-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)</m:t>
                        </m:r>
                        <m:func>
                          <m:funcPr>
                            <m:ctrlPr>
                              <a:rPr lang="en-US" altLang="zh-CN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28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 i="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8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方正仿宋简体" panose="03000509000000000000" pitchFamily="65" charset="-122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nor/>
                              </m:rPr>
                              <a:rPr lang="en-US" altLang="zh-CN" sz="28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zh-CN" sz="2800" dirty="0">
                                <a:solidFill>
                                  <a:schemeClr val="bg1"/>
                                </a:solidFill>
                                <a:latin typeface="方正仿宋简体" panose="03000509000000000000" pitchFamily="65" charset="-122"/>
                                <a:ea typeface="方正仿宋简体" panose="03000509000000000000" pitchFamily="65" charset="-122"/>
                              </a:rPr>
                              <m:t>) </m:t>
                            </m:r>
                          </m:e>
                        </m:func>
                        <m:r>
                          <m:rPr>
                            <m:nor/>
                          </m:rPr>
                          <a:rPr lang="en-US" altLang="zh-CN" sz="2800" dirty="0">
                            <a:solidFill>
                              <a:schemeClr val="bg1"/>
                            </a:solidFill>
                            <a:latin typeface="方正仿宋简体" panose="03000509000000000000" pitchFamily="65" charset="-122"/>
                            <a:ea typeface="方正仿宋简体" panose="03000509000000000000" pitchFamily="65" charset="-122"/>
                          </a:rPr>
                          <m:t> </m:t>
                        </m:r>
                      </m:e>
                    </m:nary>
                  </m:oMath>
                </a14:m>
                <a:endParaRPr lang="en-US" altLang="zh-CN" sz="28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64C34B4-A2B3-4058-9A91-A25A75EDE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348" y="1023457"/>
                <a:ext cx="9144000" cy="2246769"/>
              </a:xfrm>
              <a:prstGeom prst="rect">
                <a:avLst/>
              </a:prstGeom>
              <a:blipFill>
                <a:blip r:embed="rId3"/>
                <a:stretch>
                  <a:fillRect l="-1333" t="-2989" b="-6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8013CFE8-8865-4383-AC45-A5947A7D947E}"/>
              </a:ext>
            </a:extLst>
          </p:cNvPr>
          <p:cNvSpPr txBox="1"/>
          <p:nvPr/>
        </p:nvSpPr>
        <p:spPr>
          <a:xfrm>
            <a:off x="1258348" y="3428999"/>
            <a:ext cx="96976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信息增益是针对一个一个特征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而言的，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就是看一个特征系统有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和没有</a:t>
            </a:r>
            <a:r>
              <a:rPr lang="en-US" altLang="zh-CN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</a:t>
            </a:r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时的信息量各是多少，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两者的差值就是这个特征给系统带来的信息量，</a:t>
            </a:r>
            <a:endParaRPr lang="en-US" altLang="zh-CN" sz="28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即信息增益。</a:t>
            </a:r>
          </a:p>
        </p:txBody>
      </p:sp>
    </p:spTree>
    <p:extLst>
      <p:ext uri="{BB962C8B-B14F-4D97-AF65-F5344CB8AC3E}">
        <p14:creationId xmlns:p14="http://schemas.microsoft.com/office/powerpoint/2010/main" val="28351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E2496-3753-4A9D-B790-586C28BD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" y="850721"/>
            <a:ext cx="2598645" cy="5631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/>
              <p:nvPr/>
            </p:nvSpPr>
            <p:spPr>
              <a:xfrm>
                <a:off x="2797376" y="1036865"/>
                <a:ext cx="6522792" cy="1355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18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16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Entropy(S)=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18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</m:e>
                    </m:func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6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=0.9975</m:t>
                        </m:r>
                      </m:e>
                    </m:func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6" y="1036865"/>
                <a:ext cx="6522792" cy="1355179"/>
              </a:xfrm>
              <a:prstGeom prst="rect">
                <a:avLst/>
              </a:prstGeom>
              <a:blipFill>
                <a:blip r:embed="rId4"/>
                <a:stretch>
                  <a:fillRect l="-1495" t="-3604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1B1BC78-7680-4E89-AECB-C934383E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493" y="0"/>
            <a:ext cx="2621507" cy="28958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98571C-743E-4623-B1CA-944BDD046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0493" y="2895851"/>
            <a:ext cx="2583404" cy="2735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/>
              <p:nvPr/>
            </p:nvSpPr>
            <p:spPr>
              <a:xfrm>
                <a:off x="2709292" y="2301223"/>
                <a:ext cx="6823098" cy="2246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利用天气类别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来分类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17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17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Entropy(good)=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367</m:t>
                        </m:r>
                      </m:e>
                    </m:func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Entropy(bad)=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17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0.9774</a:t>
                </a:r>
                <a:endParaRPr lang="zh-CN" alt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92" y="2301223"/>
                <a:ext cx="6823098" cy="2246128"/>
              </a:xfrm>
              <a:prstGeom prst="rect">
                <a:avLst/>
              </a:prstGeom>
              <a:blipFill>
                <a:blip r:embed="rId7"/>
                <a:stretch>
                  <a:fillRect l="-1339" t="-2168" b="-1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/>
              <p:nvPr/>
            </p:nvSpPr>
            <p:spPr>
              <a:xfrm>
                <a:off x="2797376" y="4636494"/>
                <a:ext cx="6522793" cy="1354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划分后的信息熵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Entropy(S|T)=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Entropy(good)+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Entropy(bad)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           =0.9571</a:t>
                </a:r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6" y="4636494"/>
                <a:ext cx="6522793" cy="1354410"/>
              </a:xfrm>
              <a:prstGeom prst="rect">
                <a:avLst/>
              </a:prstGeom>
              <a:blipFill>
                <a:blip r:embed="rId8"/>
                <a:stretch>
                  <a:fillRect l="-1495" t="-3604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2C382D0-682E-4A76-8BA6-D093714218AE}"/>
              </a:ext>
            </a:extLst>
          </p:cNvPr>
          <p:cNvSpPr txBox="1"/>
          <p:nvPr/>
        </p:nvSpPr>
        <p:spPr>
          <a:xfrm>
            <a:off x="2709292" y="5830152"/>
            <a:ext cx="716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信息收益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Entropy(S)-Entropy(S|T)=0.9975-0.9571=0.0404</a:t>
            </a:r>
            <a:endParaRPr lang="zh-CN" altLang="en-US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0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F4FF86-8ECC-4388-98AB-98DF193AC0CE}"/>
              </a:ext>
            </a:extLst>
          </p:cNvPr>
          <p:cNvSpPr txBox="1"/>
          <p:nvPr/>
        </p:nvSpPr>
        <p:spPr>
          <a:xfrm>
            <a:off x="0" y="81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ID3</a:t>
            </a:r>
            <a:endParaRPr lang="zh-CN" altLang="en-US" sz="4400" b="1" dirty="0">
              <a:solidFill>
                <a:schemeClr val="accent5">
                  <a:lumMod val="40000"/>
                  <a:lumOff val="6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E2496-3753-4A9D-B790-586C28BD0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" y="850721"/>
            <a:ext cx="2598645" cy="56316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/>
              <p:nvPr/>
            </p:nvSpPr>
            <p:spPr>
              <a:xfrm>
                <a:off x="2797375" y="1036865"/>
                <a:ext cx="6623461" cy="1355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18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16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Entropy(S)=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18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18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</m:e>
                    </m:func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方正仿宋简体" panose="03000509000000000000" pitchFamily="65" charset="-122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6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34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方正仿宋简体" panose="03000509000000000000" pitchFamily="65" charset="-122"/>
                              </a:rPr>
                              <m:t>34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方正仿宋简体" panose="03000509000000000000" pitchFamily="65" charset="-122"/>
                          </a:rPr>
                          <m:t>=0.9975</m:t>
                        </m:r>
                      </m:e>
                    </m:func>
                  </m:oMath>
                </a14:m>
                <a:endParaRPr lang="zh-CN" altLang="en-US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830BA0-4E1F-43E5-8D08-5B945D97E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5" y="1036865"/>
                <a:ext cx="6623461" cy="1355179"/>
              </a:xfrm>
              <a:prstGeom prst="rect">
                <a:avLst/>
              </a:prstGeom>
              <a:blipFill>
                <a:blip r:embed="rId4"/>
                <a:stretch>
                  <a:fillRect l="-1473" t="-3604"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/>
              <p:nvPr/>
            </p:nvSpPr>
            <p:spPr>
              <a:xfrm>
                <a:off x="2709291" y="2301223"/>
                <a:ext cx="6884063" cy="2278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利用周末类别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Z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来分类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正样本：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14</a:t>
                </a:r>
              </a:p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负样本：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20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Entropy(yes)=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0.7496</m:t>
                        </m:r>
                      </m:e>
                    </m:func>
                  </m:oMath>
                </a14:m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Entropy(no)=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func>
                    <m:r>
                      <a:rPr lang="en-US" altLang="zh-CN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func>
                      <m:func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zh-CN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0.9341</a:t>
                </a:r>
                <a:endParaRPr lang="zh-CN" alt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A340C-3DA7-4C6C-AC3E-32D2C07E9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91" y="2301223"/>
                <a:ext cx="6884063" cy="2278829"/>
              </a:xfrm>
              <a:prstGeom prst="rect">
                <a:avLst/>
              </a:prstGeom>
              <a:blipFill>
                <a:blip r:embed="rId5"/>
                <a:stretch>
                  <a:fillRect l="-1327" t="-2139" b="-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/>
              <p:nvPr/>
            </p:nvSpPr>
            <p:spPr>
              <a:xfrm>
                <a:off x="2797376" y="4636494"/>
                <a:ext cx="6522793" cy="1387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划分后的信息熵</a:t>
                </a:r>
                <a:endParaRPr lang="en-US" altLang="zh-CN" sz="2400" dirty="0">
                  <a:solidFill>
                    <a:schemeClr val="bg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endParaRP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Entropy(S|Z)=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Entropy(yes)+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zh-CN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34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Entropy(no)</a:t>
                </a:r>
              </a:p>
              <a:p>
                <a:r>
                  <a:rPr lang="en-US" altLang="zh-CN" sz="2400" dirty="0">
                    <a:solidFill>
                      <a:schemeClr val="bg1"/>
                    </a:solidFill>
                    <a:latin typeface="方正仿宋简体" panose="03000509000000000000" pitchFamily="65" charset="-122"/>
                    <a:ea typeface="方正仿宋简体" panose="03000509000000000000" pitchFamily="65" charset="-122"/>
                  </a:rPr>
                  <a:t>            =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0.8581</a:t>
                </a:r>
                <a:endParaRPr lang="zh-CN" alt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67A04BB-D450-45E8-B964-45F9C3744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376" y="4636494"/>
                <a:ext cx="6522793" cy="1387880"/>
              </a:xfrm>
              <a:prstGeom prst="rect">
                <a:avLst/>
              </a:prstGeom>
              <a:blipFill>
                <a:blip r:embed="rId6"/>
                <a:stretch>
                  <a:fillRect l="-1495" t="-3524" b="-7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D2C382D0-682E-4A76-8BA6-D093714218AE}"/>
              </a:ext>
            </a:extLst>
          </p:cNvPr>
          <p:cNvSpPr txBox="1"/>
          <p:nvPr/>
        </p:nvSpPr>
        <p:spPr>
          <a:xfrm>
            <a:off x="2797375" y="5760466"/>
            <a:ext cx="716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信息收益</a:t>
            </a:r>
            <a:endParaRPr lang="en-US" altLang="zh-CN" sz="2400" dirty="0">
              <a:solidFill>
                <a:schemeClr val="bg1"/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Entropy(S)-Entropy(S|Z)=</a:t>
            </a:r>
            <a:r>
              <a:rPr lang="en-US" altLang="zh-CN" sz="2400" dirty="0">
                <a:solidFill>
                  <a:schemeClr val="bg1"/>
                </a:solidFill>
                <a:latin typeface="Cambria Math" panose="02040503050406030204" pitchFamily="18" charset="0"/>
              </a:rPr>
              <a:t>0.1394</a:t>
            </a:r>
            <a:endParaRPr lang="zh-CN" altLang="en-US" sz="240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BE7AC3-CF31-4BCA-8DDA-3E771E7C8F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355" y="-485"/>
            <a:ext cx="2598645" cy="2423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B54BB3-D450-4903-9527-1ADC07874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355" y="2422885"/>
            <a:ext cx="2598645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8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1646</Words>
  <Application>Microsoft Office PowerPoint</Application>
  <PresentationFormat>宽屏</PresentationFormat>
  <Paragraphs>173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等线 Light</vt:lpstr>
      <vt:lpstr>方正仿宋简体</vt:lpstr>
      <vt:lpstr>微软雅黑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hxj</dc:creator>
  <cp:lastModifiedBy>张 继伟</cp:lastModifiedBy>
  <cp:revision>66</cp:revision>
  <dcterms:created xsi:type="dcterms:W3CDTF">2017-05-25T10:59:00Z</dcterms:created>
  <dcterms:modified xsi:type="dcterms:W3CDTF">2020-12-18T07:57:54Z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